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60" r:id="rId4"/>
    <p:sldId id="282" r:id="rId5"/>
    <p:sldId id="267" r:id="rId6"/>
    <p:sldId id="281" r:id="rId7"/>
    <p:sldId id="284" r:id="rId8"/>
    <p:sldId id="285" r:id="rId9"/>
    <p:sldId id="268" r:id="rId10"/>
    <p:sldId id="270" r:id="rId11"/>
    <p:sldId id="271" r:id="rId12"/>
    <p:sldId id="272" r:id="rId13"/>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6B4D"/>
    <a:srgbClr val="49897E"/>
  </p:clrMru>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4915" autoAdjust="0"/>
  </p:normalViewPr>
  <p:slideViewPr>
    <p:cSldViewPr>
      <p:cViewPr varScale="1">
        <p:scale>
          <a:sx n="40" d="100"/>
          <a:sy n="40" d="100"/>
        </p:scale>
        <p:origin x="-81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0416AE-64FA-4BCC-9FEA-DC6BAD591362}" type="datetimeFigureOut">
              <a:rPr lang="nb-NO" smtClean="0"/>
              <a:pPr/>
              <a:t>26.01.2010</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5BCC0D-0FF9-4CAC-9617-A62777248EC1}" type="slidenum">
              <a:rPr lang="nb-NO" smtClean="0"/>
              <a:pPr/>
              <a:t>‹#›</a:t>
            </a:fld>
            <a:endParaRPr lang="nb-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Eg vil først sei </a:t>
            </a:r>
            <a:r>
              <a:rPr lang="nb-NO" dirty="0" err="1" smtClean="0"/>
              <a:t>noko</a:t>
            </a:r>
            <a:r>
              <a:rPr lang="nb-NO" dirty="0" smtClean="0"/>
              <a:t> om </a:t>
            </a:r>
            <a:r>
              <a:rPr lang="nb-NO" dirty="0" err="1" smtClean="0"/>
              <a:t>grunnskulelærarutdanning</a:t>
            </a:r>
            <a:r>
              <a:rPr lang="nb-NO" dirty="0" smtClean="0"/>
              <a:t> som bakgrunn</a:t>
            </a:r>
          </a:p>
          <a:p>
            <a:r>
              <a:rPr lang="nb-NO" dirty="0" smtClean="0"/>
              <a:t>Deretter </a:t>
            </a:r>
            <a:r>
              <a:rPr lang="nb-NO" dirty="0" err="1" smtClean="0"/>
              <a:t>peike</a:t>
            </a:r>
            <a:r>
              <a:rPr lang="nb-NO" baseline="0" dirty="0" smtClean="0"/>
              <a:t> konkret på </a:t>
            </a:r>
            <a:r>
              <a:rPr lang="nb-NO" baseline="0" dirty="0" err="1" smtClean="0"/>
              <a:t>korleis</a:t>
            </a:r>
            <a:r>
              <a:rPr lang="nb-NO" baseline="0" dirty="0" smtClean="0"/>
              <a:t> vi tenker utforme nye planar for utdanninga.</a:t>
            </a:r>
          </a:p>
          <a:p>
            <a:r>
              <a:rPr lang="nb-NO" baseline="0" dirty="0" smtClean="0"/>
              <a:t>Til slutt </a:t>
            </a:r>
            <a:r>
              <a:rPr lang="nb-NO" baseline="0" dirty="0" err="1" smtClean="0"/>
              <a:t>peike</a:t>
            </a:r>
            <a:r>
              <a:rPr lang="nb-NO" baseline="0" dirty="0" smtClean="0"/>
              <a:t> på det eg ser som den største interne nytten av dette arbeidet. </a:t>
            </a:r>
            <a:endParaRPr lang="nb-NO" dirty="0"/>
          </a:p>
        </p:txBody>
      </p:sp>
      <p:sp>
        <p:nvSpPr>
          <p:cNvPr id="4" name="Plassholder for lysbildenummer 3"/>
          <p:cNvSpPr>
            <a:spLocks noGrp="1"/>
          </p:cNvSpPr>
          <p:nvPr>
            <p:ph type="sldNum" sz="quarter" idx="10"/>
          </p:nvPr>
        </p:nvSpPr>
        <p:spPr/>
        <p:txBody>
          <a:bodyPr/>
          <a:lstStyle/>
          <a:p>
            <a:fld id="{DE5BCC0D-0FF9-4CAC-9617-A62777248EC1}" type="slidenum">
              <a:rPr lang="nb-NO" smtClean="0"/>
              <a:pPr/>
              <a:t>1</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Danning  er prosesser</a:t>
            </a:r>
            <a:r>
              <a:rPr lang="nb-NO" baseline="0" dirty="0" smtClean="0"/>
              <a:t> som setter spor hos studenten. En lærer må være seg selv – seg selv på en profesjonell måte. Det handler om finne seg selv som lærer, sitt eget pedagogiske credo. Unik og profesjonell. Danning er det som er igjen når vi har glemt alt vi har lært. Forventet læringsutbytte må reflektere at lærerutdanning også er en danningsprosess.</a:t>
            </a:r>
            <a:endParaRPr lang="nb-NO" dirty="0"/>
          </a:p>
        </p:txBody>
      </p:sp>
      <p:sp>
        <p:nvSpPr>
          <p:cNvPr id="4" name="Plassholder for lysbildenummer 3"/>
          <p:cNvSpPr>
            <a:spLocks noGrp="1"/>
          </p:cNvSpPr>
          <p:nvPr>
            <p:ph type="sldNum" sz="quarter" idx="10"/>
          </p:nvPr>
        </p:nvSpPr>
        <p:spPr/>
        <p:txBody>
          <a:bodyPr/>
          <a:lstStyle/>
          <a:p>
            <a:fld id="{DE5BCC0D-0FF9-4CAC-9617-A62777248EC1}" type="slidenum">
              <a:rPr lang="nb-NO" smtClean="0"/>
              <a:pPr/>
              <a:t>2</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Ikke verb som kunne og forstå.</a:t>
            </a:r>
          </a:p>
          <a:p>
            <a:r>
              <a:rPr lang="nb-NO" dirty="0" smtClean="0"/>
              <a:t>Disse er ikke tilgjengelig for vurdering, og de angir ikke nivå.</a:t>
            </a:r>
            <a:endParaRPr lang="nb-NO" dirty="0"/>
          </a:p>
        </p:txBody>
      </p:sp>
      <p:sp>
        <p:nvSpPr>
          <p:cNvPr id="4" name="Plassholder for lysbildenummer 3"/>
          <p:cNvSpPr>
            <a:spLocks noGrp="1"/>
          </p:cNvSpPr>
          <p:nvPr>
            <p:ph type="sldNum" sz="quarter" idx="10"/>
          </p:nvPr>
        </p:nvSpPr>
        <p:spPr/>
        <p:txBody>
          <a:bodyPr/>
          <a:lstStyle/>
          <a:p>
            <a:fld id="{DE5BCC0D-0FF9-4CAC-9617-A62777248EC1}" type="slidenum">
              <a:rPr lang="nb-NO" smtClean="0"/>
              <a:pPr/>
              <a:t>5</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DE5BCC0D-0FF9-4CAC-9617-A62777248EC1}" type="slidenum">
              <a:rPr lang="nb-NO" smtClean="0"/>
              <a:pPr/>
              <a:t>9</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42910" y="2130425"/>
            <a:ext cx="7772400" cy="1227137"/>
          </a:xfrm>
        </p:spPr>
        <p:txBody>
          <a:bodyPr/>
          <a:lstStyle>
            <a:lvl1pPr>
              <a:defRPr sz="6000" spc="-300"/>
            </a:lvl1pPr>
          </a:lstStyle>
          <a:p>
            <a:r>
              <a:rPr lang="nb-NO" smtClean="0"/>
              <a:t>Klikk for å redigere tittelstil</a:t>
            </a:r>
            <a:endParaRPr lang="nb-NO" dirty="0"/>
          </a:p>
        </p:txBody>
      </p:sp>
      <p:sp>
        <p:nvSpPr>
          <p:cNvPr id="3" name="Undertittel 2"/>
          <p:cNvSpPr>
            <a:spLocks noGrp="1"/>
          </p:cNvSpPr>
          <p:nvPr>
            <p:ph type="subTitle" idx="1"/>
          </p:nvPr>
        </p:nvSpPr>
        <p:spPr>
          <a:xfrm>
            <a:off x="642910" y="3143248"/>
            <a:ext cx="7786742" cy="2286016"/>
          </a:xfrm>
        </p:spPr>
        <p:txBody>
          <a:bodyPr/>
          <a:lstStyle>
            <a:lvl1pPr marL="0" indent="0" algn="l">
              <a:buNone/>
              <a:defRPr b="0" i="1" spc="-80" baseline="0">
                <a:solidFill>
                  <a:schemeClr val="bg1"/>
                </a:solidFill>
                <a:effectLst/>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dirty="0"/>
          </a:p>
        </p:txBody>
      </p:sp>
      <p:sp>
        <p:nvSpPr>
          <p:cNvPr id="4" name="Plassholder for dato 3"/>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dirty="0"/>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Klikk ikonet for å legge til et bilde</a:t>
            </a:r>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 bilde og titte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571472" y="4071950"/>
            <a:ext cx="8001056" cy="1143000"/>
          </a:xfrm>
        </p:spPr>
        <p:txBody>
          <a:bodyPr/>
          <a:lstStyle/>
          <a:p>
            <a:r>
              <a:rPr lang="nb-NO" smtClean="0"/>
              <a:t>Klikk for å redigere tittelstil</a:t>
            </a:r>
            <a:endParaRPr lang="nb-NO" dirty="0"/>
          </a:p>
        </p:txBody>
      </p:sp>
      <p:sp>
        <p:nvSpPr>
          <p:cNvPr id="3" name="Plassholder for dato 2"/>
          <p:cNvSpPr>
            <a:spLocks noGrp="1"/>
          </p:cNvSpPr>
          <p:nvPr>
            <p:ph type="dt" sz="half" idx="10"/>
          </p:nvPr>
        </p:nvSpPr>
        <p:spPr/>
        <p:txBody>
          <a:bodyPr/>
          <a:lstStyle/>
          <a:p>
            <a:fld id="{7477F60C-E9B0-483B-AC4C-58D5A66BF46A}" type="datetimeFigureOut">
              <a:rPr lang="nb-NO" smtClean="0"/>
              <a:pPr/>
              <a:t>26.01.2010</a:t>
            </a:fld>
            <a:endParaRPr lang="nb-NO" dirty="0"/>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C05E9EE4-25F3-45A2-AFCA-FA984478F886}" type="slidenum">
              <a:rPr lang="nb-NO" smtClean="0"/>
              <a:pPr/>
              <a:t>‹#›</a:t>
            </a:fld>
            <a:endParaRPr lang="nb-NO"/>
          </a:p>
        </p:txBody>
      </p:sp>
      <p:sp>
        <p:nvSpPr>
          <p:cNvPr id="6" name="Undertittel 2"/>
          <p:cNvSpPr>
            <a:spLocks noGrp="1"/>
          </p:cNvSpPr>
          <p:nvPr>
            <p:ph type="subTitle" idx="1"/>
          </p:nvPr>
        </p:nvSpPr>
        <p:spPr>
          <a:xfrm>
            <a:off x="571472" y="5000636"/>
            <a:ext cx="8001056" cy="1285884"/>
          </a:xfrm>
        </p:spPr>
        <p:txBody>
          <a:bodyPr/>
          <a:lstStyle>
            <a:lvl1pPr marL="0" indent="0" algn="l">
              <a:buNone/>
              <a:defRPr b="0" i="1" spc="-80" baseline="0">
                <a:solidFill>
                  <a:schemeClr val="bg1"/>
                </a:solidFill>
                <a:effectLst/>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lang="nb-NO" dirty="0"/>
            </a:lvl1pPr>
          </a:lstStyle>
          <a:p>
            <a:r>
              <a:rPr lang="nb-NO" smtClean="0"/>
              <a:t>Klikk for å redigere tittelstil</a:t>
            </a:r>
            <a:endParaRPr lang="nb-NO" dirty="0"/>
          </a:p>
        </p:txBody>
      </p:sp>
      <p:sp>
        <p:nvSpPr>
          <p:cNvPr id="3" name="Plassholder for innhold 2"/>
          <p:cNvSpPr>
            <a:spLocks noGrp="1"/>
          </p:cNvSpPr>
          <p:nvPr>
            <p:ph idx="1"/>
          </p:nvPr>
        </p:nvSpPr>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dato 3"/>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lang="nb-NO" dirty="0"/>
            </a:lvl1pPr>
          </a:lstStyle>
          <a:p>
            <a:r>
              <a:rPr lang="nb-NO" smtClean="0"/>
              <a:t>Klikk for å redigere tittelstil</a:t>
            </a:r>
            <a:endParaRPr lang="nb-NO" dirty="0"/>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lang="nb-NO" dirty="0" smtClean="0"/>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lang="nb-NO" dirty="0"/>
            </a:lvl1pPr>
          </a:lstStyle>
          <a:p>
            <a:r>
              <a:rPr lang="nb-NO" smtClean="0"/>
              <a:t>Klikk for å redigere tittelstil</a:t>
            </a:r>
            <a:endParaRPr lang="nb-NO" dirty="0"/>
          </a:p>
        </p:txBody>
      </p:sp>
      <p:sp>
        <p:nvSpPr>
          <p:cNvPr id="3" name="Plassholder for innhold 2"/>
          <p:cNvSpPr>
            <a:spLocks noGrp="1"/>
          </p:cNvSpPr>
          <p:nvPr>
            <p:ph sz="half" idx="1"/>
          </p:nvPr>
        </p:nvSpPr>
        <p:spPr>
          <a:xfrm>
            <a:off x="457200" y="1600200"/>
            <a:ext cx="4038600" cy="4525963"/>
          </a:xfrm>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innhold 3"/>
          <p:cNvSpPr>
            <a:spLocks noGrp="1"/>
          </p:cNvSpPr>
          <p:nvPr>
            <p:ph sz="half" idx="2"/>
          </p:nvPr>
        </p:nvSpPr>
        <p:spPr>
          <a:xfrm>
            <a:off x="4648200" y="1600200"/>
            <a:ext cx="4038600" cy="4525963"/>
          </a:xfrm>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5" name="Plassholder for dato 4"/>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lang="nb-NO" dirty="0" smtClean="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lang="nb-NO" dirty="0" smtClean="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7" name="Plassholder for dato 6"/>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lang="nb-NO" dirty="0"/>
            </a:lvl1pPr>
          </a:lstStyle>
          <a:p>
            <a:r>
              <a:rPr lang="nb-NO" smtClean="0"/>
              <a:t>Klikk for å redigere tittelstil</a:t>
            </a:r>
            <a:endParaRPr lang="nb-NO" dirty="0"/>
          </a:p>
        </p:txBody>
      </p:sp>
      <p:sp>
        <p:nvSpPr>
          <p:cNvPr id="3" name="Plassholder for dato 2"/>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dirty="0"/>
          </a:p>
        </p:txBody>
      </p:sp>
      <p:sp>
        <p:nvSpPr>
          <p:cNvPr id="3" name="Plassholder for innhold 2"/>
          <p:cNvSpPr>
            <a:spLocks noGrp="1"/>
          </p:cNvSpPr>
          <p:nvPr>
            <p:ph idx="1"/>
          </p:nvPr>
        </p:nvSpPr>
        <p:spPr>
          <a:xfrm>
            <a:off x="3575050" y="273050"/>
            <a:ext cx="5111750" cy="5853113"/>
          </a:xfrm>
        </p:spPr>
        <p:txBody>
          <a:bodyPr/>
          <a:lstStyle>
            <a:lvl1pPr>
              <a:defRPr lang="nb-NO" dirty="0" smtClean="0"/>
            </a:lvl1pPr>
            <a:lvl2pPr>
              <a:defRPr lang="nb-NO" dirty="0" smtClean="0"/>
            </a:lvl2pPr>
            <a:lvl3pPr>
              <a:defRPr lang="nb-NO" dirty="0" smtClean="0"/>
            </a:lvl3pPr>
            <a:lvl4pPr>
              <a:defRPr lang="nb-NO" dirty="0" smtClean="0"/>
            </a:lvl4pPr>
            <a:lvl5pPr>
              <a:defRPr lang="nb-NO" dirty="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7477F60C-E9B0-483B-AC4C-58D5A66BF46A}" type="datetimeFigureOut">
              <a:rPr lang="nb-NO" smtClean="0"/>
              <a:pPr/>
              <a:t>26.01.2010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C05E9EE4-25F3-45A2-AFCA-FA984478F886}"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571472" y="274638"/>
            <a:ext cx="8001056" cy="1143000"/>
          </a:xfrm>
          <a:prstGeom prst="rect">
            <a:avLst/>
          </a:prstGeom>
        </p:spPr>
        <p:txBody>
          <a:bodyPr vert="horz" lIns="91440" tIns="45720" rIns="91440" bIns="45720" rtlCol="0" anchor="b">
            <a:noAutofit/>
          </a:bodyPr>
          <a:lstStyle/>
          <a:p>
            <a:r>
              <a:rPr lang="nb-NO" dirty="0" smtClean="0"/>
              <a:t>Klikk for å redigere tittelstil</a:t>
            </a:r>
            <a:endParaRPr lang="nb-NO" dirty="0"/>
          </a:p>
        </p:txBody>
      </p:sp>
      <p:sp>
        <p:nvSpPr>
          <p:cNvPr id="3" name="Plassholder for tekst 2"/>
          <p:cNvSpPr>
            <a:spLocks noGrp="1"/>
          </p:cNvSpPr>
          <p:nvPr>
            <p:ph type="body" idx="1"/>
          </p:nvPr>
        </p:nvSpPr>
        <p:spPr>
          <a:xfrm>
            <a:off x="571472" y="1600200"/>
            <a:ext cx="8001056" cy="4525963"/>
          </a:xfrm>
          <a:prstGeom prst="rect">
            <a:avLst/>
          </a:prstGeom>
        </p:spPr>
        <p:txBody>
          <a:bodyPr vert="horz" lIns="91440" tIns="45720" rIns="91440" bIns="45720" rtlCol="0">
            <a:normAutofit/>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endParaRPr lang="nb-NO" dirty="0"/>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77F60C-E9B0-483B-AC4C-58D5A66BF46A}" type="datetimeFigureOut">
              <a:rPr lang="nb-NO" smtClean="0"/>
              <a:pPr/>
              <a:t>26.01.2010</a:t>
            </a:fld>
            <a:endParaRPr lang="nb-NO" dirty="0"/>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5E9EE4-25F3-45A2-AFCA-FA984478F886}" type="slidenum">
              <a:rPr lang="nb-NO" smtClean="0"/>
              <a:pPr/>
              <a:t>‹#›</a:t>
            </a:fld>
            <a:endParaRPr lang="nb-NO"/>
          </a:p>
        </p:txBody>
      </p:sp>
    </p:spTree>
  </p:cSld>
  <p:clrMap bg1="dk1" tx1="lt1" bg2="dk2" tx2="lt2" accent1="accent1" accent2="accent2" accent3="accent3" accent4="accent4" accent5="accent5" accent6="accent6" hlink="hlink" folHlink="folHlink"/>
  <p:sldLayoutIdLst>
    <p:sldLayoutId id="2147483673" r:id="rId1"/>
    <p:sldLayoutId id="2147483684"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l" defTabSz="914400" rtl="0" eaLnBrk="1" latinLnBrk="0" hangingPunct="1">
        <a:spcBef>
          <a:spcPct val="0"/>
        </a:spcBef>
        <a:buNone/>
        <a:defRPr sz="4000" b="1" kern="1200" spc="-150">
          <a:gradFill>
            <a:gsLst>
              <a:gs pos="0">
                <a:schemeClr val="tx1">
                  <a:lumMod val="50000"/>
                </a:schemeClr>
              </a:gs>
              <a:gs pos="20000">
                <a:schemeClr val="bg1">
                  <a:lumMod val="65000"/>
                  <a:lumOff val="35000"/>
                </a:schemeClr>
              </a:gs>
              <a:gs pos="100000">
                <a:schemeClr val="bg1">
                  <a:lumMod val="65000"/>
                  <a:lumOff val="35000"/>
                </a:schemeClr>
              </a:gs>
            </a:gsLst>
            <a:lin ang="5400000" scaled="0"/>
          </a:gradFill>
          <a:effectLst>
            <a:outerShdw blurRad="76200" dist="38100" dir="5400000" algn="t" rotWithShape="0">
              <a:prstClr val="black">
                <a:alpha val="20000"/>
              </a:prstClr>
            </a:outerShdw>
          </a:effectLst>
          <a:latin typeface="+mj-lt"/>
          <a:ea typeface="+mj-ea"/>
          <a:cs typeface="+mj-cs"/>
        </a:defRPr>
      </a:lvl1pPr>
    </p:titleStyle>
    <p:bodyStyle>
      <a:lvl1pPr marL="0" indent="0" algn="l" defTabSz="914400" rtl="0" eaLnBrk="1" latinLnBrk="0" hangingPunct="1">
        <a:lnSpc>
          <a:spcPts val="4000"/>
        </a:lnSpc>
        <a:spcBef>
          <a:spcPct val="20000"/>
        </a:spcBef>
        <a:buFont typeface="Arial" pitchFamily="34" charset="0"/>
        <a:buNone/>
        <a:defRPr sz="2000" kern="1200">
          <a:solidFill>
            <a:schemeClr val="bg1">
              <a:lumMod val="75000"/>
              <a:lumOff val="25000"/>
            </a:schemeClr>
          </a:solidFill>
          <a:latin typeface="Cambria" pitchFamily="18"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1">
              <a:lumMod val="75000"/>
              <a:lumOff val="25000"/>
            </a:schemeClr>
          </a:solidFill>
          <a:latin typeface="Cambria" pitchFamily="18" charset="0"/>
          <a:ea typeface="+mn-ea"/>
          <a:cs typeface="+mn-cs"/>
        </a:defRPr>
      </a:lvl2pPr>
      <a:lvl3pPr marL="1143000" indent="-228600" algn="l" defTabSz="914400" rtl="0" eaLnBrk="1" latinLnBrk="0" hangingPunct="1">
        <a:spcBef>
          <a:spcPct val="20000"/>
        </a:spcBef>
        <a:buFont typeface="Wingdings" pitchFamily="2" charset="2"/>
        <a:buChar char="§"/>
        <a:defRPr sz="2000" kern="1200">
          <a:solidFill>
            <a:schemeClr val="bg1">
              <a:lumMod val="75000"/>
              <a:lumOff val="25000"/>
            </a:schemeClr>
          </a:solidFill>
          <a:latin typeface="Cambr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75000"/>
              <a:lumOff val="25000"/>
            </a:schemeClr>
          </a:solidFill>
          <a:latin typeface="Cambria"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75000"/>
              <a:lumOff val="25000"/>
            </a:schemeClr>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t>Kvalifikasjonsrammeverk </a:t>
            </a:r>
            <a:br>
              <a:rPr lang="nb-NO" dirty="0" smtClean="0"/>
            </a:br>
            <a:r>
              <a:rPr lang="nb-NO" dirty="0" smtClean="0"/>
              <a:t>i lærerutdanning</a:t>
            </a:r>
            <a:endParaRPr lang="nb-NO" dirty="0"/>
          </a:p>
        </p:txBody>
      </p:sp>
      <p:sp>
        <p:nvSpPr>
          <p:cNvPr id="5" name="Plassholder for tekst 4"/>
          <p:cNvSpPr>
            <a:spLocks noGrp="1"/>
          </p:cNvSpPr>
          <p:nvPr>
            <p:ph type="body" idx="1"/>
          </p:nvPr>
        </p:nvSpPr>
        <p:spPr/>
        <p:txBody>
          <a:bodyPr/>
          <a:lstStyle/>
          <a:p>
            <a:r>
              <a:rPr lang="nb-NO" dirty="0" smtClean="0"/>
              <a:t>Utdanningsleder Svenning Bjørke</a:t>
            </a:r>
          </a:p>
          <a:p>
            <a:r>
              <a:rPr lang="nb-NO" dirty="0" smtClean="0"/>
              <a:t>25.01.2010</a:t>
            </a:r>
          </a:p>
        </p:txBody>
      </p:sp>
      <p:pic>
        <p:nvPicPr>
          <p:cNvPr id="6" name="Picture 2"/>
          <p:cNvPicPr>
            <a:picLocks noChangeAspect="1" noChangeArrowheads="1"/>
          </p:cNvPicPr>
          <p:nvPr/>
        </p:nvPicPr>
        <p:blipFill>
          <a:blip r:embed="rId3" cstate="print"/>
          <a:srcRect/>
          <a:stretch>
            <a:fillRect/>
          </a:stretch>
        </p:blipFill>
        <p:spPr bwMode="auto">
          <a:xfrm>
            <a:off x="857224" y="1214422"/>
            <a:ext cx="7572400" cy="15227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Felles forventninger</a:t>
            </a:r>
            <a:endParaRPr lang="nb-NO" dirty="0"/>
          </a:p>
        </p:txBody>
      </p:sp>
      <p:sp>
        <p:nvSpPr>
          <p:cNvPr id="3" name="Plassholder for innhold 2"/>
          <p:cNvSpPr>
            <a:spLocks noGrp="1"/>
          </p:cNvSpPr>
          <p:nvPr>
            <p:ph idx="1"/>
          </p:nvPr>
        </p:nvSpPr>
        <p:spPr/>
        <p:txBody>
          <a:bodyPr>
            <a:normAutofit/>
          </a:bodyPr>
          <a:lstStyle/>
          <a:p>
            <a:r>
              <a:rPr lang="nb-NO" dirty="0"/>
              <a:t>H</a:t>
            </a:r>
            <a:r>
              <a:rPr lang="nb-NO" dirty="0" smtClean="0"/>
              <a:t>va er kilden til de forventninger studentene får til eget læringsutbytte?</a:t>
            </a:r>
          </a:p>
          <a:p>
            <a:pPr lvl="1"/>
            <a:r>
              <a:rPr lang="nb-NO" dirty="0"/>
              <a:t>Skriftlig eller muntlig uformell informasjon fra lærer?</a:t>
            </a:r>
          </a:p>
          <a:p>
            <a:pPr lvl="1"/>
            <a:r>
              <a:rPr lang="nb-NO" dirty="0" smtClean="0"/>
              <a:t>Tidligere eksamensoppgaver?</a:t>
            </a:r>
          </a:p>
          <a:p>
            <a:pPr lvl="1"/>
            <a:r>
              <a:rPr lang="nb-NO" dirty="0" smtClean="0"/>
              <a:t>Studenter på tidligere kull?</a:t>
            </a:r>
          </a:p>
          <a:p>
            <a:pPr lvl="1"/>
            <a:r>
              <a:rPr lang="nb-NO" dirty="0" smtClean="0"/>
              <a:t>Formelle planer?</a:t>
            </a:r>
          </a:p>
          <a:p>
            <a:pPr lvl="1"/>
            <a:endParaRPr lang="nb-NO" dirty="0"/>
          </a:p>
          <a:p>
            <a:r>
              <a:rPr lang="nb-NO" dirty="0" smtClean="0"/>
              <a:t>Hvor blir høgskolens forventninger til studentene skapt?</a:t>
            </a:r>
          </a:p>
          <a:p>
            <a:pPr lvl="1"/>
            <a:r>
              <a:rPr lang="nb-NO" dirty="0" smtClean="0"/>
              <a:t>I forberedelse til undervisning?</a:t>
            </a:r>
          </a:p>
          <a:p>
            <a:pPr lvl="1"/>
            <a:r>
              <a:rPr lang="nb-NO" dirty="0" smtClean="0"/>
              <a:t>I arbeid med eksamensoppgaver?</a:t>
            </a:r>
          </a:p>
          <a:p>
            <a:pPr lvl="1"/>
            <a:r>
              <a:rPr lang="nb-NO" dirty="0" smtClean="0"/>
              <a:t>I uformelle samtaler i kollegiet?</a:t>
            </a:r>
          </a:p>
          <a:p>
            <a:pPr lvl="1"/>
            <a:r>
              <a:rPr lang="nb-NO" dirty="0" smtClean="0"/>
              <a:t>I arbeidet med formelle planer?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2000"/>
                                        <p:tgtEl>
                                          <p:spTgt spid="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2000"/>
                                        <p:tgtEl>
                                          <p:spTgt spid="3">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2000"/>
                                        <p:tgtEl>
                                          <p:spTgt spid="3">
                                            <p:txEl>
                                              <p:pRg st="9" end="9"/>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pPr lvl="1">
              <a:buNone/>
            </a:pPr>
            <a:r>
              <a:rPr lang="nb-NO" sz="2400" dirty="0" smtClean="0"/>
              <a:t>Vi vil at:</a:t>
            </a:r>
          </a:p>
          <a:p>
            <a:pPr lvl="1">
              <a:buNone/>
            </a:pPr>
            <a:endParaRPr lang="nb-NO" sz="2400" dirty="0" smtClean="0"/>
          </a:p>
          <a:p>
            <a:pPr lvl="1"/>
            <a:r>
              <a:rPr lang="nb-NO" sz="2400" dirty="0" smtClean="0"/>
              <a:t>studentene </a:t>
            </a:r>
            <a:r>
              <a:rPr lang="nb-NO" sz="2400" dirty="0"/>
              <a:t>i stor grad skal hente sine forventninger fra planverket og i samtale om dette med personlig veileder</a:t>
            </a:r>
            <a:r>
              <a:rPr lang="nb-NO" sz="2400" dirty="0" smtClean="0"/>
              <a:t>.</a:t>
            </a:r>
            <a:br>
              <a:rPr lang="nb-NO" sz="2400" dirty="0" smtClean="0"/>
            </a:br>
            <a:endParaRPr lang="nb-NO" sz="2400" dirty="0"/>
          </a:p>
          <a:p>
            <a:pPr lvl="1"/>
            <a:r>
              <a:rPr lang="nb-NO" sz="2400" dirty="0"/>
              <a:t>høyskolen sine forventninger til studenten i stor grad skal skapes i kollegialt arbeid med utvikling av planer.</a:t>
            </a:r>
          </a:p>
          <a:p>
            <a:endParaRPr lang="nb-NO" sz="2400" dirty="0" smtClean="0"/>
          </a:p>
          <a:p>
            <a:pPr lvl="1"/>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42910" y="1643050"/>
            <a:ext cx="8001056" cy="1143000"/>
          </a:xfrm>
        </p:spPr>
        <p:txBody>
          <a:bodyPr/>
          <a:lstStyle/>
          <a:p>
            <a:pPr algn="ctr"/>
            <a:r>
              <a:rPr lang="nb-NO" dirty="0" smtClean="0"/>
              <a:t>Kvalifikasjonsrammeverket skal være med å realisere dette...</a:t>
            </a:r>
            <a:endParaRPr lang="nb-NO" dirty="0"/>
          </a:p>
        </p:txBody>
      </p:sp>
      <p:pic>
        <p:nvPicPr>
          <p:cNvPr id="20482" name="Picture 2"/>
          <p:cNvPicPr>
            <a:picLocks noGrp="1" noChangeAspect="1" noChangeArrowheads="1"/>
          </p:cNvPicPr>
          <p:nvPr>
            <p:ph idx="1"/>
          </p:nvPr>
        </p:nvPicPr>
        <p:blipFill>
          <a:blip r:embed="rId2" cstate="print"/>
          <a:srcRect/>
          <a:stretch>
            <a:fillRect/>
          </a:stretch>
        </p:blipFill>
        <p:spPr bwMode="auto">
          <a:xfrm>
            <a:off x="571500" y="3101782"/>
            <a:ext cx="8001000" cy="1522798"/>
          </a:xfrm>
          <a:prstGeom prst="rect">
            <a:avLst/>
          </a:prstGeom>
          <a:noFill/>
          <a:ln w="9525">
            <a:noFill/>
            <a:miter lim="800000"/>
            <a:headEnd/>
            <a:tailEnd/>
          </a:ln>
        </p:spPr>
      </p:pic>
      <p:sp>
        <p:nvSpPr>
          <p:cNvPr id="4" name="Tittel 1"/>
          <p:cNvSpPr txBox="1">
            <a:spLocks/>
          </p:cNvSpPr>
          <p:nvPr/>
        </p:nvSpPr>
        <p:spPr>
          <a:xfrm>
            <a:off x="642910" y="5000636"/>
            <a:ext cx="8001056" cy="1143000"/>
          </a:xfrm>
          <a:prstGeom prst="rect">
            <a:avLst/>
          </a:prstGeom>
        </p:spPr>
        <p:txBody>
          <a:bodyPr vert="horz" lIns="91440" tIns="45720" rIns="91440" bIns="45720" rtlCol="0"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nb-NO" sz="4000" b="1" spc="-150" dirty="0" smtClean="0">
                <a:gradFill>
                  <a:gsLst>
                    <a:gs pos="0">
                      <a:schemeClr val="tx1">
                        <a:lumMod val="50000"/>
                      </a:schemeClr>
                    </a:gs>
                    <a:gs pos="20000">
                      <a:schemeClr val="bg1">
                        <a:lumMod val="65000"/>
                        <a:lumOff val="35000"/>
                      </a:schemeClr>
                    </a:gs>
                    <a:gs pos="100000">
                      <a:schemeClr val="bg1">
                        <a:lumMod val="65000"/>
                        <a:lumOff val="35000"/>
                      </a:schemeClr>
                    </a:gs>
                  </a:gsLst>
                  <a:lin ang="5400000" scaled="0"/>
                </a:gradFill>
                <a:effectLst>
                  <a:outerShdw blurRad="76200" dist="38100" dir="5400000" algn="t" rotWithShape="0">
                    <a:prstClr val="black">
                      <a:alpha val="20000"/>
                    </a:prstClr>
                  </a:outerShdw>
                </a:effectLst>
                <a:latin typeface="+mj-lt"/>
                <a:ea typeface="+mj-ea"/>
                <a:cs typeface="+mj-cs"/>
              </a:rPr>
              <a:t>… til beste for framtidens barn.</a:t>
            </a:r>
            <a:r>
              <a:rPr kumimoji="0" lang="nb-NO" sz="4000" b="1" i="0" u="none" strike="noStrike" kern="1200" cap="none" spc="-150" normalizeH="0" baseline="0" noProof="0" dirty="0" smtClean="0">
                <a:ln>
                  <a:noFill/>
                </a:ln>
                <a:gradFill>
                  <a:gsLst>
                    <a:gs pos="0">
                      <a:schemeClr val="tx1">
                        <a:lumMod val="50000"/>
                      </a:schemeClr>
                    </a:gs>
                    <a:gs pos="20000">
                      <a:schemeClr val="bg1">
                        <a:lumMod val="65000"/>
                        <a:lumOff val="35000"/>
                      </a:schemeClr>
                    </a:gs>
                    <a:gs pos="100000">
                      <a:schemeClr val="bg1">
                        <a:lumMod val="65000"/>
                        <a:lumOff val="35000"/>
                      </a:schemeClr>
                    </a:gs>
                  </a:gsLst>
                  <a:lin ang="5400000" scaled="0"/>
                </a:gradFill>
                <a:effectLst>
                  <a:outerShdw blurRad="76200" dist="38100" dir="5400000" algn="t" rotWithShape="0">
                    <a:prstClr val="black">
                      <a:alpha val="20000"/>
                    </a:prstClr>
                  </a:outerShdw>
                </a:effectLst>
                <a:uLnTx/>
                <a:uFillTx/>
                <a:latin typeface="+mj-lt"/>
                <a:ea typeface="+mj-ea"/>
                <a:cs typeface="+mj-cs"/>
              </a:rPr>
              <a:t/>
            </a:r>
            <a:br>
              <a:rPr kumimoji="0" lang="nb-NO" sz="4000" b="1" i="0" u="none" strike="noStrike" kern="1200" cap="none" spc="-150" normalizeH="0" baseline="0" noProof="0" dirty="0" smtClean="0">
                <a:ln>
                  <a:noFill/>
                </a:ln>
                <a:gradFill>
                  <a:gsLst>
                    <a:gs pos="0">
                      <a:schemeClr val="tx1">
                        <a:lumMod val="50000"/>
                      </a:schemeClr>
                    </a:gs>
                    <a:gs pos="20000">
                      <a:schemeClr val="bg1">
                        <a:lumMod val="65000"/>
                        <a:lumOff val="35000"/>
                      </a:schemeClr>
                    </a:gs>
                    <a:gs pos="100000">
                      <a:schemeClr val="bg1">
                        <a:lumMod val="65000"/>
                        <a:lumOff val="35000"/>
                      </a:schemeClr>
                    </a:gs>
                  </a:gsLst>
                  <a:lin ang="5400000" scaled="0"/>
                </a:gradFill>
                <a:effectLst>
                  <a:outerShdw blurRad="76200" dist="38100" dir="5400000" algn="t" rotWithShape="0">
                    <a:prstClr val="black">
                      <a:alpha val="20000"/>
                    </a:prstClr>
                  </a:outerShdw>
                </a:effectLst>
                <a:uLnTx/>
                <a:uFillTx/>
                <a:latin typeface="+mj-lt"/>
                <a:ea typeface="+mj-ea"/>
                <a:cs typeface="+mj-cs"/>
              </a:rPr>
            </a:br>
            <a:endParaRPr kumimoji="0" lang="nb-NO" sz="4000" b="1" i="0" u="none" strike="noStrike" kern="1200" cap="none" spc="-150" normalizeH="0" baseline="0" noProof="0" dirty="0">
              <a:ln>
                <a:noFill/>
              </a:ln>
              <a:gradFill>
                <a:gsLst>
                  <a:gs pos="0">
                    <a:schemeClr val="tx1">
                      <a:lumMod val="50000"/>
                    </a:schemeClr>
                  </a:gs>
                  <a:gs pos="20000">
                    <a:schemeClr val="bg1">
                      <a:lumMod val="65000"/>
                      <a:lumOff val="35000"/>
                    </a:schemeClr>
                  </a:gs>
                  <a:gs pos="100000">
                    <a:schemeClr val="bg1">
                      <a:lumMod val="65000"/>
                      <a:lumOff val="35000"/>
                    </a:schemeClr>
                  </a:gs>
                </a:gsLst>
                <a:lin ang="5400000" scaled="0"/>
              </a:gradFill>
              <a:effectLst>
                <a:outerShdw blurRad="76200" dist="38100" dir="5400000" algn="t" rotWithShape="0">
                  <a:prstClr val="black">
                    <a:alpha val="20000"/>
                  </a:prst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2000"/>
                                        <p:tgtEl>
                                          <p:spTgt spid="2048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t>Lærerutdanning</a:t>
            </a:r>
            <a:endParaRPr lang="nb-NO" dirty="0"/>
          </a:p>
        </p:txBody>
      </p:sp>
      <p:sp>
        <p:nvSpPr>
          <p:cNvPr id="5" name="Plassholder for innhold 4"/>
          <p:cNvSpPr>
            <a:spLocks noGrp="1"/>
          </p:cNvSpPr>
          <p:nvPr>
            <p:ph idx="1"/>
          </p:nvPr>
        </p:nvSpPr>
        <p:spPr>
          <a:xfrm>
            <a:off x="571472" y="1600200"/>
            <a:ext cx="8001056" cy="4114815"/>
          </a:xfrm>
        </p:spPr>
        <p:txBody>
          <a:bodyPr>
            <a:normAutofit/>
          </a:bodyPr>
          <a:lstStyle/>
          <a:p>
            <a:pPr lvl="1"/>
            <a:r>
              <a:rPr lang="nb-NO" sz="2400" dirty="0" smtClean="0"/>
              <a:t>Med utdanning forstår vi virksomheter som har studentenes </a:t>
            </a:r>
            <a:r>
              <a:rPr lang="nb-NO" sz="2400" i="1" dirty="0" smtClean="0"/>
              <a:t>danning</a:t>
            </a:r>
            <a:r>
              <a:rPr lang="nb-NO" sz="2400" dirty="0" smtClean="0"/>
              <a:t> og </a:t>
            </a:r>
            <a:r>
              <a:rPr lang="nb-NO" sz="2400" i="1" dirty="0" smtClean="0"/>
              <a:t>kvalifisering</a:t>
            </a:r>
            <a:r>
              <a:rPr lang="nb-NO" sz="2400" dirty="0" smtClean="0"/>
              <a:t> som sikte.</a:t>
            </a:r>
            <a:br>
              <a:rPr lang="nb-NO" sz="2400" dirty="0" smtClean="0"/>
            </a:br>
            <a:endParaRPr lang="nb-NO" sz="2400" dirty="0"/>
          </a:p>
          <a:p>
            <a:pPr lvl="1"/>
            <a:r>
              <a:rPr lang="nb-NO" sz="2400" dirty="0" smtClean="0"/>
              <a:t>De </a:t>
            </a:r>
            <a:r>
              <a:rPr lang="nb-NO" sz="2400" dirty="0"/>
              <a:t>nasjonale rammeplanene fastsetter </a:t>
            </a:r>
            <a:r>
              <a:rPr lang="nb-NO" sz="2400" i="1" dirty="0"/>
              <a:t>kompetanseområdene </a:t>
            </a:r>
            <a:r>
              <a:rPr lang="nb-NO" sz="2400" dirty="0"/>
              <a:t>for lærerutdanningene og synliggjør dermed samfunnets forventninger til lærere. </a:t>
            </a:r>
            <a:r>
              <a:rPr lang="nb-NO" sz="2400" dirty="0" smtClean="0"/>
              <a:t/>
            </a:r>
            <a:br>
              <a:rPr lang="nb-NO" sz="2400" dirty="0" smtClean="0"/>
            </a:br>
            <a:endParaRPr lang="nb-NO" sz="2400" dirty="0" smtClean="0"/>
          </a:p>
          <a:p>
            <a:pPr lvl="1"/>
            <a:r>
              <a:rPr lang="nb-NO" sz="2400" dirty="0" smtClean="0"/>
              <a:t>Dette </a:t>
            </a:r>
            <a:r>
              <a:rPr lang="nb-NO" sz="2400" dirty="0"/>
              <a:t>nedfelles i studie- og emneplaner gjennom </a:t>
            </a:r>
            <a:r>
              <a:rPr lang="nb-NO" sz="2400" i="1" dirty="0"/>
              <a:t>fastsetting av forventet læringsutbytte</a:t>
            </a:r>
            <a:r>
              <a:rPr lang="nb-NO" sz="2400" dirty="0"/>
              <a:t>. </a:t>
            </a:r>
            <a:endParaRPr lang="nb-NO" sz="2400" dirty="0" smtClean="0"/>
          </a:p>
          <a:p>
            <a:endParaRPr lang="nb-NO" dirty="0" smtClean="0"/>
          </a:p>
          <a:p>
            <a:endParaRPr lang="nb-NO" dirty="0" smtClean="0"/>
          </a:p>
          <a:p>
            <a:pPr>
              <a:buFont typeface="Arial" pitchFamily="34" charset="0"/>
              <a:buChar char="•"/>
            </a:pPr>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normAutofit lnSpcReduction="10000"/>
          </a:bodyPr>
          <a:lstStyle/>
          <a:p>
            <a:r>
              <a:rPr lang="nb-NO" sz="2800" b="1" dirty="0"/>
              <a:t>Kompetanseområder</a:t>
            </a:r>
            <a:endParaRPr lang="nn-NO" sz="2800" b="1" dirty="0"/>
          </a:p>
          <a:p>
            <a:pPr lvl="1"/>
            <a:r>
              <a:rPr lang="nb-NO" sz="2400" dirty="0" smtClean="0"/>
              <a:t>Fag og grunnleggende ferdigheter</a:t>
            </a:r>
          </a:p>
          <a:p>
            <a:pPr lvl="1"/>
            <a:r>
              <a:rPr lang="nb-NO" sz="2400" dirty="0" smtClean="0"/>
              <a:t>Skolen i samfunnet</a:t>
            </a:r>
          </a:p>
          <a:p>
            <a:pPr lvl="1"/>
            <a:r>
              <a:rPr lang="nb-NO" sz="2400" dirty="0" smtClean="0"/>
              <a:t>Etikk</a:t>
            </a:r>
          </a:p>
          <a:p>
            <a:pPr lvl="1"/>
            <a:r>
              <a:rPr lang="nb-NO" sz="2400" dirty="0" smtClean="0"/>
              <a:t>Pedagogikk og fagdidaktikk</a:t>
            </a:r>
          </a:p>
          <a:p>
            <a:pPr lvl="1"/>
            <a:r>
              <a:rPr lang="nb-NO" sz="2400" dirty="0" smtClean="0"/>
              <a:t>Ledelse og læringsprosesser</a:t>
            </a:r>
          </a:p>
          <a:p>
            <a:pPr lvl="1"/>
            <a:r>
              <a:rPr lang="nb-NO" sz="2400" dirty="0" smtClean="0"/>
              <a:t>Samhandling og kommunikasjon</a:t>
            </a:r>
          </a:p>
          <a:p>
            <a:pPr lvl="1"/>
            <a:r>
              <a:rPr lang="nb-NO" sz="2400" dirty="0" smtClean="0"/>
              <a:t>Endring og utvikling</a:t>
            </a:r>
          </a:p>
          <a:p>
            <a:pPr lvl="1">
              <a:buNone/>
            </a:pPr>
            <a:endParaRPr lang="nb-NO" sz="2400" dirty="0"/>
          </a:p>
          <a:p>
            <a:r>
              <a:rPr lang="nb-NO" sz="2400" dirty="0" smtClean="0"/>
              <a:t>Kunnskap, ferdigheter og generell kompetanse</a:t>
            </a:r>
            <a:endParaRPr lang="nb-NO"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Forventet læringsutbytte</a:t>
            </a:r>
            <a:endParaRPr lang="nb-NO" dirty="0"/>
          </a:p>
        </p:txBody>
      </p:sp>
      <p:sp>
        <p:nvSpPr>
          <p:cNvPr id="3" name="Plassholder for innhold 2"/>
          <p:cNvSpPr>
            <a:spLocks noGrp="1"/>
          </p:cNvSpPr>
          <p:nvPr>
            <p:ph idx="1"/>
          </p:nvPr>
        </p:nvSpPr>
        <p:spPr/>
        <p:txBody>
          <a:bodyPr/>
          <a:lstStyle/>
          <a:p>
            <a:r>
              <a:rPr lang="nb-NO" sz="2800" b="1" dirty="0" smtClean="0"/>
              <a:t>Planer i den nye grunnskolelærerutdanningen</a:t>
            </a:r>
          </a:p>
          <a:p>
            <a:r>
              <a:rPr lang="nb-NO" sz="2400" dirty="0" smtClean="0"/>
              <a:t>Rammeplan i forskrifts form på nasjonalt nivå</a:t>
            </a:r>
          </a:p>
          <a:p>
            <a:r>
              <a:rPr lang="nb-NO" sz="2400" dirty="0" smtClean="0"/>
              <a:t>Retningslinjer for de ulike fag på nasjonalt nivå</a:t>
            </a:r>
          </a:p>
          <a:p>
            <a:r>
              <a:rPr lang="nb-NO" sz="2400" dirty="0" smtClean="0"/>
              <a:t>Programplaner utarbeidet ved den enkelte </a:t>
            </a:r>
            <a:r>
              <a:rPr lang="nb-NO" sz="2400" dirty="0" err="1" smtClean="0"/>
              <a:t>høyskole/univ</a:t>
            </a:r>
            <a:r>
              <a:rPr lang="nb-NO" sz="2400" dirty="0" smtClean="0"/>
              <a:t>.</a:t>
            </a:r>
          </a:p>
          <a:p>
            <a:endParaRPr lang="nb-NO" sz="2400" dirty="0"/>
          </a:p>
          <a:p>
            <a:r>
              <a:rPr lang="nb-NO" sz="2400" dirty="0" smtClean="0"/>
              <a:t>Alle skrives i form av forventet læringsutbygge sortert etter kunnskap, ferdighet og generell kompetanse.</a:t>
            </a:r>
            <a:endParaRPr lang="nb-NO"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normAutofit lnSpcReduction="10000"/>
          </a:bodyPr>
          <a:lstStyle/>
          <a:p>
            <a:pPr>
              <a:lnSpc>
                <a:spcPct val="100000"/>
              </a:lnSpc>
            </a:pPr>
            <a:r>
              <a:rPr lang="nb-NO" sz="2400" dirty="0" smtClean="0"/>
              <a:t>I våre programplaner skal forventet læringsutbytte for et emne fastsettes i noen få punkt som hvert inneholder:</a:t>
            </a:r>
            <a:endParaRPr lang="nb-NO" sz="2400" dirty="0"/>
          </a:p>
          <a:p>
            <a:pPr lvl="1"/>
            <a:r>
              <a:rPr lang="nb-NO" sz="2400" dirty="0">
                <a:solidFill>
                  <a:srgbClr val="FF0000"/>
                </a:solidFill>
              </a:rPr>
              <a:t>Verb</a:t>
            </a:r>
            <a:r>
              <a:rPr lang="nb-NO" sz="2400" dirty="0"/>
              <a:t> (Beskrive, anvende, analysere, vurdere, osv)</a:t>
            </a:r>
          </a:p>
          <a:p>
            <a:pPr lvl="1"/>
            <a:r>
              <a:rPr lang="nb-NO" sz="2400" dirty="0" smtClean="0">
                <a:solidFill>
                  <a:schemeClr val="bg2">
                    <a:lumMod val="75000"/>
                  </a:schemeClr>
                </a:solidFill>
              </a:rPr>
              <a:t>Objekt </a:t>
            </a:r>
            <a:endParaRPr lang="nb-NO" sz="2400" dirty="0">
              <a:solidFill>
                <a:schemeClr val="bg2">
                  <a:lumMod val="75000"/>
                </a:schemeClr>
              </a:solidFill>
            </a:endParaRPr>
          </a:p>
          <a:p>
            <a:pPr lvl="1"/>
            <a:r>
              <a:rPr lang="nb-NO" sz="2400" dirty="0" smtClean="0">
                <a:solidFill>
                  <a:schemeClr val="accent3">
                    <a:lumMod val="50000"/>
                  </a:schemeClr>
                </a:solidFill>
              </a:rPr>
              <a:t>Kontekst </a:t>
            </a:r>
            <a:endParaRPr lang="nb-NO" sz="2400" dirty="0">
              <a:solidFill>
                <a:schemeClr val="accent3">
                  <a:lumMod val="50000"/>
                </a:schemeClr>
              </a:solidFill>
            </a:endParaRPr>
          </a:p>
          <a:p>
            <a:pPr lvl="1"/>
            <a:r>
              <a:rPr lang="nb-NO" sz="2400" dirty="0" smtClean="0">
                <a:solidFill>
                  <a:srgbClr val="FF0000"/>
                </a:solidFill>
              </a:rPr>
              <a:t>Nivå</a:t>
            </a:r>
            <a:endParaRPr lang="nb-NO" sz="2400" dirty="0">
              <a:solidFill>
                <a:srgbClr val="FF0000"/>
              </a:solidFill>
            </a:endParaRPr>
          </a:p>
          <a:p>
            <a:pPr>
              <a:lnSpc>
                <a:spcPct val="100000"/>
              </a:lnSpc>
            </a:pPr>
            <a:r>
              <a:rPr lang="nb-NO" sz="2400" dirty="0" smtClean="0"/>
              <a:t/>
            </a:r>
            <a:br>
              <a:rPr lang="nb-NO" sz="2400" dirty="0" smtClean="0"/>
            </a:br>
            <a:r>
              <a:rPr lang="nb-NO" sz="2400" dirty="0" smtClean="0"/>
              <a:t>Eksempel: 	</a:t>
            </a:r>
          </a:p>
          <a:p>
            <a:pPr lvl="1">
              <a:buNone/>
            </a:pPr>
            <a:r>
              <a:rPr lang="nb-NO" sz="2400" dirty="0">
                <a:solidFill>
                  <a:srgbClr val="FF0000"/>
                </a:solidFill>
              </a:rPr>
              <a:t>	</a:t>
            </a:r>
            <a:r>
              <a:rPr lang="nb-NO" sz="2400" dirty="0" smtClean="0">
                <a:solidFill>
                  <a:srgbClr val="FF0000"/>
                </a:solidFill>
              </a:rPr>
              <a:t>kritisk vurdere og gjennomføre tiltak </a:t>
            </a:r>
            <a:br>
              <a:rPr lang="nb-NO" sz="2400" dirty="0" smtClean="0">
                <a:solidFill>
                  <a:srgbClr val="FF0000"/>
                </a:solidFill>
              </a:rPr>
            </a:br>
            <a:r>
              <a:rPr lang="nb-NO" sz="2400" dirty="0" smtClean="0"/>
              <a:t>i forbindelse med </a:t>
            </a:r>
            <a:r>
              <a:rPr lang="nb-NO" sz="2400" dirty="0" smtClean="0">
                <a:solidFill>
                  <a:schemeClr val="bg2">
                    <a:lumMod val="75000"/>
                  </a:schemeClr>
                </a:solidFill>
              </a:rPr>
              <a:t>ulike former for atferdsproblem </a:t>
            </a:r>
            <a:r>
              <a:rPr lang="nb-NO" sz="2400" dirty="0" smtClean="0"/>
              <a:t>som for eksempel </a:t>
            </a:r>
            <a:r>
              <a:rPr lang="nb-NO" sz="2400" dirty="0" smtClean="0">
                <a:solidFill>
                  <a:schemeClr val="accent3">
                    <a:lumMod val="50000"/>
                  </a:schemeClr>
                </a:solidFill>
              </a:rPr>
              <a:t>mobbing</a:t>
            </a:r>
          </a:p>
          <a:p>
            <a:pPr lvl="1">
              <a:buNone/>
            </a:pPr>
            <a:endParaRPr lang="nb-NO" dirty="0">
              <a:solidFill>
                <a:schemeClr val="accent3">
                  <a:lumMod val="50000"/>
                </a:schemeClr>
              </a:solidFill>
            </a:endParaRP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normAutofit fontScale="25000" lnSpcReduction="20000"/>
          </a:bodyPr>
          <a:lstStyle/>
          <a:p>
            <a:pPr marL="457200" indent="-457200">
              <a:lnSpc>
                <a:spcPct val="120000"/>
              </a:lnSpc>
              <a:buFont typeface="+mj-lt"/>
              <a:buAutoNum type="arabicPeriod"/>
            </a:pPr>
            <a:r>
              <a:rPr lang="nb-NO" sz="9600" dirty="0" smtClean="0"/>
              <a:t>Hvilke </a:t>
            </a:r>
            <a:r>
              <a:rPr lang="nb-NO" sz="9600" i="1" dirty="0" smtClean="0"/>
              <a:t>forventninger om læringsutbytte</a:t>
            </a:r>
            <a:r>
              <a:rPr lang="nb-NO" sz="9600" dirty="0" smtClean="0"/>
              <a:t> vil vi ha til en lærerstudent ved avsluttet studium? </a:t>
            </a:r>
            <a:br>
              <a:rPr lang="nb-NO" sz="9600" dirty="0" smtClean="0"/>
            </a:br>
            <a:endParaRPr lang="nb-NO" sz="9600" dirty="0" smtClean="0"/>
          </a:p>
          <a:p>
            <a:pPr marL="457200" indent="-457200">
              <a:lnSpc>
                <a:spcPct val="120000"/>
              </a:lnSpc>
              <a:buFont typeface="+mj-lt"/>
              <a:buAutoNum type="arabicPeriod"/>
            </a:pPr>
            <a:r>
              <a:rPr lang="nb-NO" sz="9600" dirty="0" smtClean="0"/>
              <a:t>Hvilken </a:t>
            </a:r>
            <a:r>
              <a:rPr lang="nb-NO" sz="9600" i="1" dirty="0" smtClean="0"/>
              <a:t>vurdering</a:t>
            </a:r>
            <a:r>
              <a:rPr lang="nb-NO" sz="9600" dirty="0" smtClean="0"/>
              <a:t> er egnet til å avdekke i hvor stor grad den enkelte students læringsutbytte fyller disse forventningene? </a:t>
            </a:r>
            <a:br>
              <a:rPr lang="nb-NO" sz="9600" dirty="0" smtClean="0"/>
            </a:br>
            <a:endParaRPr lang="nb-NO" sz="9600" dirty="0" smtClean="0"/>
          </a:p>
          <a:p>
            <a:pPr marL="457200" indent="-457200">
              <a:lnSpc>
                <a:spcPct val="120000"/>
              </a:lnSpc>
              <a:buFont typeface="+mj-lt"/>
              <a:buAutoNum type="arabicPeriod"/>
            </a:pPr>
            <a:r>
              <a:rPr lang="nb-NO" sz="9600" dirty="0" smtClean="0"/>
              <a:t>Hvilket </a:t>
            </a:r>
            <a:r>
              <a:rPr lang="nb-NO" sz="9600" i="1" dirty="0" smtClean="0"/>
              <a:t>studieopplegg </a:t>
            </a:r>
            <a:r>
              <a:rPr lang="nb-NO" sz="9600" dirty="0" smtClean="0"/>
              <a:t>hjelper studenten til å møte disse forventningene om læringsutbytte?</a:t>
            </a:r>
          </a:p>
          <a:p>
            <a:pPr>
              <a:lnSpc>
                <a:spcPct val="120000"/>
              </a:lnSpc>
            </a:pPr>
            <a:endParaRPr lang="nb-NO" sz="4800" dirty="0" smtClean="0">
              <a:solidFill>
                <a:schemeClr val="bg1"/>
              </a:solidFill>
            </a:endParaRPr>
          </a:p>
          <a:p>
            <a:pPr>
              <a:lnSpc>
                <a:spcPct val="120000"/>
              </a:lnSpc>
            </a:pPr>
            <a:r>
              <a:rPr lang="en-US" sz="5600" dirty="0" err="1" smtClean="0">
                <a:solidFill>
                  <a:schemeClr val="bg1"/>
                </a:solidFill>
              </a:rPr>
              <a:t>Inspirasjon</a:t>
            </a:r>
            <a:r>
              <a:rPr lang="en-US" sz="5600" dirty="0" smtClean="0">
                <a:solidFill>
                  <a:schemeClr val="bg1"/>
                </a:solidFill>
              </a:rPr>
              <a:t>: </a:t>
            </a:r>
            <a:r>
              <a:rPr lang="en-US" sz="5600" dirty="0" smtClean="0"/>
              <a:t>Constructive alignment in outcomes-based teaching.</a:t>
            </a:r>
            <a:br>
              <a:rPr lang="en-US" sz="5600" dirty="0" smtClean="0"/>
            </a:br>
            <a:r>
              <a:rPr lang="en-US" sz="5600" dirty="0" smtClean="0"/>
              <a:t>Biggs, J., Tang, C. (2007). </a:t>
            </a:r>
            <a:r>
              <a:rPr lang="en-US" sz="5600" i="1" dirty="0" smtClean="0"/>
              <a:t>Teaching for Quality Learning at University</a:t>
            </a:r>
            <a:r>
              <a:rPr lang="en-US" sz="5600" dirty="0" smtClean="0"/>
              <a:t>. London: McGraw-Hill</a:t>
            </a:r>
            <a:endParaRPr lang="en-US" sz="5600" dirty="0" smtClean="0">
              <a:solidFill>
                <a:schemeClr val="accent3">
                  <a:lumMod val="50000"/>
                </a:schemeClr>
              </a:solidFill>
            </a:endParaRP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571472" y="1571612"/>
            <a:ext cx="8143932" cy="4786346"/>
          </a:xfrm>
        </p:spPr>
        <p:txBody>
          <a:bodyPr>
            <a:normAutofit/>
          </a:bodyPr>
          <a:lstStyle/>
          <a:p>
            <a:r>
              <a:rPr lang="nb-NO" sz="2800" b="1" dirty="0"/>
              <a:t>Danning og </a:t>
            </a:r>
            <a:r>
              <a:rPr lang="nb-NO" sz="2800" b="1" dirty="0" smtClean="0"/>
              <a:t>kvalifisering</a:t>
            </a:r>
          </a:p>
          <a:p>
            <a:r>
              <a:rPr lang="nb-NO" sz="2400" dirty="0" smtClean="0"/>
              <a:t>Det skal være balanse mellom tre typer </a:t>
            </a:r>
            <a:r>
              <a:rPr lang="nb-NO" sz="2400" i="1" dirty="0" smtClean="0"/>
              <a:t>vurderingsformer</a:t>
            </a:r>
            <a:r>
              <a:rPr lang="nb-NO" sz="2400" dirty="0" smtClean="0"/>
              <a:t>: </a:t>
            </a:r>
          </a:p>
          <a:p>
            <a:pPr lvl="2"/>
            <a:r>
              <a:rPr lang="nb-NO" sz="2400" dirty="0" smtClean="0"/>
              <a:t>Lukket vurdering som har forventing om at studenten viser læringsutbytte på spesifikke områder.</a:t>
            </a:r>
          </a:p>
          <a:p>
            <a:pPr lvl="2"/>
            <a:r>
              <a:rPr lang="nb-NO" sz="2400" dirty="0" smtClean="0"/>
              <a:t>Åpen </a:t>
            </a:r>
            <a:r>
              <a:rPr lang="nb-NO" sz="2400" dirty="0"/>
              <a:t>vurdering som </a:t>
            </a:r>
            <a:r>
              <a:rPr lang="nb-NO" sz="2400" dirty="0" smtClean="0"/>
              <a:t>har forventning om at studenten viser læringsutbytte der lærestoffet er fornyet og gjort personlig.</a:t>
            </a:r>
            <a:r>
              <a:rPr lang="nb-NO" sz="2400" dirty="0"/>
              <a:t> </a:t>
            </a:r>
            <a:endParaRPr lang="nb-NO" sz="2400" dirty="0" smtClean="0"/>
          </a:p>
          <a:p>
            <a:pPr lvl="2"/>
            <a:r>
              <a:rPr lang="nb-NO" sz="2400" dirty="0" smtClean="0"/>
              <a:t>Krav til involvering og samhandling og vurdering av dette.</a:t>
            </a:r>
            <a:endParaRPr lang="nb-NO" sz="2400" dirty="0"/>
          </a:p>
          <a:p>
            <a:pPr lvl="1">
              <a:lnSpc>
                <a:spcPct val="110000"/>
              </a:lnSpc>
              <a:buNone/>
            </a:pPr>
            <a:endParaRPr lang="nb-NO" sz="2400" i="1" dirty="0"/>
          </a:p>
          <a:p>
            <a:pPr>
              <a:buFont typeface="Arial" pitchFamily="34" charset="0"/>
              <a:buChar char="•"/>
            </a:pPr>
            <a:endParaRPr lang="nb-N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571472" y="1357298"/>
            <a:ext cx="8001056" cy="4572032"/>
          </a:xfrm>
        </p:spPr>
        <p:txBody>
          <a:bodyPr>
            <a:normAutofit/>
          </a:bodyPr>
          <a:lstStyle/>
          <a:p>
            <a:pPr>
              <a:lnSpc>
                <a:spcPct val="100000"/>
              </a:lnSpc>
            </a:pPr>
            <a:r>
              <a:rPr lang="nb-NO" sz="2400" b="1" dirty="0" smtClean="0"/>
              <a:t>Bevisst og realistisk prioritering</a:t>
            </a:r>
          </a:p>
          <a:p>
            <a:pPr>
              <a:lnSpc>
                <a:spcPct val="100000"/>
              </a:lnSpc>
            </a:pPr>
            <a:endParaRPr lang="nb-NO" sz="2400" dirty="0" smtClean="0"/>
          </a:p>
          <a:p>
            <a:pPr>
              <a:lnSpc>
                <a:spcPct val="100000"/>
              </a:lnSpc>
            </a:pPr>
            <a:r>
              <a:rPr lang="nb-NO" sz="2400" dirty="0" smtClean="0"/>
              <a:t>Studenten må få rom for </a:t>
            </a:r>
            <a:r>
              <a:rPr lang="nb-NO" sz="2400" b="1" dirty="0" smtClean="0"/>
              <a:t>eksemplariske dykk</a:t>
            </a:r>
            <a:r>
              <a:rPr lang="nb-NO" sz="2400" dirty="0" smtClean="0"/>
              <a:t> som kan gi forståelse for den kompleksiteten som ligger til grunn for godt faglig arbeid i grunnskolen. Slike dykk bidrar også til forståelse på tvers av fag og mellom fag og praksis. </a:t>
            </a:r>
          </a:p>
          <a:p>
            <a:pPr>
              <a:lnSpc>
                <a:spcPct val="100000"/>
              </a:lnSpc>
            </a:pPr>
            <a:r>
              <a:rPr lang="nb-NO" sz="2400" dirty="0" smtClean="0"/>
              <a:t/>
            </a:r>
            <a:br>
              <a:rPr lang="nb-NO" sz="2400" dirty="0" smtClean="0"/>
            </a:br>
            <a:r>
              <a:rPr lang="nb-NO" sz="2400" dirty="0" smtClean="0"/>
              <a:t>Mange studenter sliter med store mangler i den kunnskapsbasen som i teorien ligger i generell studiekompetanse. Studentene skal underveis i studiet vise et visst nivå av </a:t>
            </a:r>
            <a:r>
              <a:rPr lang="nb-NO" sz="2400" b="1" dirty="0" smtClean="0"/>
              <a:t>breddekunnskap</a:t>
            </a:r>
            <a:r>
              <a:rPr lang="nb-NO" sz="2400" dirty="0" smtClean="0"/>
              <a:t>. </a:t>
            </a:r>
            <a:endParaRPr lang="nb-NO"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normAutofit fontScale="92500" lnSpcReduction="10000"/>
          </a:bodyPr>
          <a:lstStyle/>
          <a:p>
            <a:r>
              <a:rPr lang="nb-NO" sz="2600" b="1" dirty="0" smtClean="0"/>
              <a:t>Grunnlag for velg og prioritering</a:t>
            </a:r>
            <a:endParaRPr lang="nb-NO" sz="2600" b="1" dirty="0"/>
          </a:p>
          <a:p>
            <a:pPr lvl="0"/>
            <a:r>
              <a:rPr lang="nb-NO" sz="2400" dirty="0" smtClean="0"/>
              <a:t>Samfunnets krav og forventninger</a:t>
            </a:r>
            <a:endParaRPr lang="nb-NO" sz="2400" dirty="0"/>
          </a:p>
          <a:p>
            <a:pPr lvl="1"/>
            <a:r>
              <a:rPr lang="nb-NO" sz="2400" i="1" dirty="0" smtClean="0"/>
              <a:t>De syv kompetansemålene</a:t>
            </a:r>
            <a:r>
              <a:rPr lang="nb-NO" sz="2400" dirty="0" smtClean="0"/>
              <a:t> </a:t>
            </a:r>
            <a:endParaRPr lang="nb-NO" sz="2400" dirty="0"/>
          </a:p>
          <a:p>
            <a:pPr lvl="1"/>
            <a:r>
              <a:rPr lang="nb-NO" sz="2400" i="1" dirty="0" smtClean="0"/>
              <a:t>Nasjonal rammeplan for grunnskolelærerutdanning</a:t>
            </a:r>
            <a:r>
              <a:rPr lang="nb-NO" sz="2400" dirty="0" smtClean="0"/>
              <a:t> </a:t>
            </a:r>
            <a:endParaRPr lang="nb-NO" sz="2400" dirty="0"/>
          </a:p>
          <a:p>
            <a:pPr lvl="1"/>
            <a:r>
              <a:rPr lang="nb-NO" sz="2400" i="1" dirty="0" smtClean="0"/>
              <a:t>Nasjonale retningsliner for de ulike emnene i utdanningen</a:t>
            </a:r>
            <a:r>
              <a:rPr lang="nb-NO" sz="2400" dirty="0" smtClean="0"/>
              <a:t> </a:t>
            </a:r>
            <a:endParaRPr lang="nb-NO" sz="2400" dirty="0"/>
          </a:p>
          <a:p>
            <a:pPr lvl="0"/>
            <a:r>
              <a:rPr lang="nb-NO" sz="2400" dirty="0" smtClean="0"/>
              <a:t>Forskning</a:t>
            </a:r>
            <a:endParaRPr lang="nb-NO" sz="2400" dirty="0"/>
          </a:p>
          <a:p>
            <a:pPr lvl="1"/>
            <a:r>
              <a:rPr lang="nb-NO" sz="2400" dirty="0" smtClean="0"/>
              <a:t>Forskning innen ulike fagområder med særlig relevans for lærerens arbeid i grunnskolen</a:t>
            </a:r>
            <a:endParaRPr lang="nb-NO" sz="2400" dirty="0"/>
          </a:p>
          <a:p>
            <a:pPr lvl="0"/>
            <a:r>
              <a:rPr lang="nb-NO" sz="2400" dirty="0" err="1"/>
              <a:t>NLAs</a:t>
            </a:r>
            <a:r>
              <a:rPr lang="nb-NO" sz="2400" dirty="0"/>
              <a:t> verdivalg og profil</a:t>
            </a:r>
          </a:p>
          <a:p>
            <a:pPr lvl="1"/>
            <a:r>
              <a:rPr lang="nb-NO" sz="2400" i="1" dirty="0"/>
              <a:t>Røtter og vinger</a:t>
            </a:r>
            <a:r>
              <a:rPr lang="nb-NO" sz="2400" dirty="0"/>
              <a:t> </a:t>
            </a: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2000"/>
                                        <p:tgtEl>
                                          <p:spTgt spid="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kvalrammeverk NLA">
  <a:themeElements>
    <a:clrScheme name="NLA Romplan">
      <a:dk1>
        <a:sysClr val="windowText" lastClr="000000"/>
      </a:dk1>
      <a:lt1>
        <a:sysClr val="window" lastClr="FFFFFF"/>
      </a:lt1>
      <a:dk2>
        <a:srgbClr val="0070C0"/>
      </a:dk2>
      <a:lt2>
        <a:srgbClr val="EEECE1"/>
      </a:lt2>
      <a:accent1>
        <a:srgbClr val="03ABFF"/>
      </a:accent1>
      <a:accent2>
        <a:srgbClr val="C0504D"/>
      </a:accent2>
      <a:accent3>
        <a:srgbClr val="67CC02"/>
      </a:accent3>
      <a:accent4>
        <a:srgbClr val="2F243D"/>
      </a:accent4>
      <a:accent5>
        <a:srgbClr val="4BACC6"/>
      </a:accent5>
      <a:accent6>
        <a:srgbClr val="FEE000"/>
      </a:accent6>
      <a:hlink>
        <a:srgbClr val="0000FF"/>
      </a:hlink>
      <a:folHlink>
        <a:srgbClr val="800080"/>
      </a:folHlink>
    </a:clrScheme>
    <a:fontScheme name="Støping">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kvalrammeverk NLA</Template>
  <TotalTime>275</TotalTime>
  <Words>512</Words>
  <Application>Microsoft Office PowerPoint</Application>
  <PresentationFormat>Skjermfremvisning (4:3)</PresentationFormat>
  <Paragraphs>83</Paragraphs>
  <Slides>12</Slides>
  <Notes>4</Notes>
  <HiddenSlides>0</HiddenSlides>
  <MMClips>0</MMClips>
  <ScaleCrop>false</ScaleCrop>
  <HeadingPairs>
    <vt:vector size="4" baseType="variant">
      <vt:variant>
        <vt:lpstr>Tema</vt:lpstr>
      </vt:variant>
      <vt:variant>
        <vt:i4>1</vt:i4>
      </vt:variant>
      <vt:variant>
        <vt:lpstr>Lysbildetitler</vt:lpstr>
      </vt:variant>
      <vt:variant>
        <vt:i4>12</vt:i4>
      </vt:variant>
    </vt:vector>
  </HeadingPairs>
  <TitlesOfParts>
    <vt:vector size="13" baseType="lpstr">
      <vt:lpstr>kvalrammeverk NLA</vt:lpstr>
      <vt:lpstr>Kvalifikasjonsrammeverk  i lærerutdanning</vt:lpstr>
      <vt:lpstr>Lærerutdanning</vt:lpstr>
      <vt:lpstr>Lysbilde 3</vt:lpstr>
      <vt:lpstr>Forventet læringsutbytte</vt:lpstr>
      <vt:lpstr>Lysbilde 5</vt:lpstr>
      <vt:lpstr>Lysbilde 6</vt:lpstr>
      <vt:lpstr>Lysbilde 7</vt:lpstr>
      <vt:lpstr>Lysbilde 8</vt:lpstr>
      <vt:lpstr>Lysbilde 9</vt:lpstr>
      <vt:lpstr>Felles forventninger</vt:lpstr>
      <vt:lpstr>Lysbilde 11</vt:lpstr>
      <vt:lpstr>Kvalifikasjonsrammeverket skal være med å realisere dette...</vt:lpstr>
    </vt:vector>
  </TitlesOfParts>
  <Company>NLA Lærerhøgskolen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Kvalifikasjonsrammeverk  i lærerutdanning</dc:title>
  <dc:creator>Windows User</dc:creator>
  <cp:lastModifiedBy>Gjest</cp:lastModifiedBy>
  <cp:revision>41</cp:revision>
  <dcterms:created xsi:type="dcterms:W3CDTF">2010-01-24T20:44:41Z</dcterms:created>
  <dcterms:modified xsi:type="dcterms:W3CDTF">2010-01-26T07:50:07Z</dcterms:modified>
</cp:coreProperties>
</file>